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4" r:id="rId1"/>
  </p:sldMasterIdLst>
  <p:notesMasterIdLst>
    <p:notesMasterId r:id="rId24"/>
  </p:notesMasterIdLst>
  <p:sldIdLst>
    <p:sldId id="256" r:id="rId2"/>
    <p:sldId id="282" r:id="rId3"/>
    <p:sldId id="284" r:id="rId4"/>
    <p:sldId id="258" r:id="rId5"/>
    <p:sldId id="285" r:id="rId6"/>
    <p:sldId id="288" r:id="rId7"/>
    <p:sldId id="289" r:id="rId8"/>
    <p:sldId id="291" r:id="rId9"/>
    <p:sldId id="315" r:id="rId10"/>
    <p:sldId id="316" r:id="rId11"/>
    <p:sldId id="299" r:id="rId12"/>
    <p:sldId id="294" r:id="rId13"/>
    <p:sldId id="309" r:id="rId14"/>
    <p:sldId id="313" r:id="rId15"/>
    <p:sldId id="292" r:id="rId16"/>
    <p:sldId id="310" r:id="rId17"/>
    <p:sldId id="311" r:id="rId18"/>
    <p:sldId id="303" r:id="rId19"/>
    <p:sldId id="304" r:id="rId20"/>
    <p:sldId id="306" r:id="rId21"/>
    <p:sldId id="307" r:id="rId22"/>
    <p:sldId id="31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kob Lundbøl" initials="JL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70" autoAdjust="0"/>
    <p:restoredTop sz="94660"/>
  </p:normalViewPr>
  <p:slideViewPr>
    <p:cSldViewPr snapToGrid="0">
      <p:cViewPr varScale="1">
        <p:scale>
          <a:sx n="97" d="100"/>
          <a:sy n="97" d="100"/>
        </p:scale>
        <p:origin x="2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5A965-599F-3E4F-94FB-F4AD272456AC}" type="datetimeFigureOut">
              <a:rPr lang="da-DK" smtClean="0"/>
              <a:t>04/02/2019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18844-56C6-2C46-9975-EA580AB0E98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013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2/4/19</a:t>
            </a:fld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2/4/19</a:t>
            </a:fld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2/4/19</a:t>
            </a:fld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2/4/19</a:t>
            </a:fld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2/4/19</a:t>
            </a:fld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2/4/19</a:t>
            </a:fld>
            <a:endParaRPr lang="en-US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2/4/19</a:t>
            </a:fld>
            <a:endParaRPr lang="en-US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2/4/19</a:t>
            </a:fld>
            <a:endParaRPr lang="en-US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2/4/19</a:t>
            </a:fld>
            <a:endParaRPr lang="en-US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2/4/19</a:t>
            </a:fld>
            <a:endParaRPr lang="en-US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2/4/19</a:t>
            </a:fld>
            <a:endParaRPr lang="en-US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2/4/19</a:t>
            </a:fld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4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7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377013"/>
            <a:ext cx="9144000" cy="2387600"/>
          </a:xfrm>
        </p:spPr>
        <p:txBody>
          <a:bodyPr>
            <a:normAutofit/>
          </a:bodyPr>
          <a:lstStyle/>
          <a:p>
            <a:r>
              <a:rPr lang="da-DK" sz="11500" dirty="0" smtClean="0"/>
              <a:t>Diskursanalyse</a:t>
            </a:r>
            <a:endParaRPr lang="da-DK" sz="8000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83063"/>
            <a:ext cx="9144000" cy="1655762"/>
          </a:xfrm>
        </p:spPr>
        <p:txBody>
          <a:bodyPr>
            <a:normAutofit/>
          </a:bodyPr>
          <a:lstStyle/>
          <a:p>
            <a:r>
              <a:rPr lang="da-DK" sz="4000" dirty="0" smtClean="0"/>
              <a:t>Sproget er ikke uskyldigt!</a:t>
            </a:r>
            <a:endParaRPr lang="da-DK" sz="4000" dirty="0"/>
          </a:p>
        </p:txBody>
      </p:sp>
    </p:spTree>
    <p:extLst>
      <p:ext uri="{BB962C8B-B14F-4D97-AF65-F5344CB8AC3E}">
        <p14:creationId xmlns:p14="http://schemas.microsoft.com/office/powerpoint/2010/main" val="290137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3042341" y="902837"/>
            <a:ext cx="6240400" cy="187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4400" dirty="0" smtClean="0"/>
              <a:t>Udkants Danmark</a:t>
            </a:r>
            <a:endParaRPr lang="da-DK" sz="4400" dirty="0"/>
          </a:p>
        </p:txBody>
      </p:sp>
      <p:sp>
        <p:nvSpPr>
          <p:cNvPr id="6" name="Ellipse 5"/>
          <p:cNvSpPr/>
          <p:nvPr/>
        </p:nvSpPr>
        <p:spPr>
          <a:xfrm>
            <a:off x="800245" y="3253316"/>
            <a:ext cx="3166448" cy="174234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 smtClean="0">
                <a:solidFill>
                  <a:schemeClr val="tx1"/>
                </a:solidFill>
              </a:rPr>
              <a:t>Natur</a:t>
            </a:r>
            <a:endParaRPr lang="da-DK" sz="28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5713535" y="3253316"/>
            <a:ext cx="3166448" cy="174234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 smtClean="0">
                <a:solidFill>
                  <a:schemeClr val="tx1"/>
                </a:solidFill>
              </a:rPr>
              <a:t>Lokalt fællesskab</a:t>
            </a:r>
            <a:endParaRPr lang="da-DK" sz="28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8170180" y="3253316"/>
            <a:ext cx="3166448" cy="174234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 smtClean="0">
                <a:solidFill>
                  <a:schemeClr val="tx1"/>
                </a:solidFill>
              </a:rPr>
              <a:t>Bæredygtig hverdag</a:t>
            </a:r>
            <a:endParaRPr lang="da-DK" sz="2800" dirty="0">
              <a:solidFill>
                <a:schemeClr val="tx1"/>
              </a:solidFill>
            </a:endParaRPr>
          </a:p>
        </p:txBody>
      </p:sp>
      <p:cxnSp>
        <p:nvCxnSpPr>
          <p:cNvPr id="15" name="Lige pilforbindelse 14"/>
          <p:cNvCxnSpPr/>
          <p:nvPr/>
        </p:nvCxnSpPr>
        <p:spPr>
          <a:xfrm flipH="1">
            <a:off x="2949262" y="2305609"/>
            <a:ext cx="1017431" cy="104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ge pilforbindelse 16"/>
          <p:cNvCxnSpPr/>
          <p:nvPr/>
        </p:nvCxnSpPr>
        <p:spPr>
          <a:xfrm flipH="1">
            <a:off x="4990564" y="2753243"/>
            <a:ext cx="276895" cy="50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Lige pilforbindelse 20"/>
          <p:cNvCxnSpPr/>
          <p:nvPr/>
        </p:nvCxnSpPr>
        <p:spPr>
          <a:xfrm>
            <a:off x="6915955" y="2753243"/>
            <a:ext cx="180304" cy="511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Lige pilforbindelse 23"/>
          <p:cNvCxnSpPr/>
          <p:nvPr/>
        </p:nvCxnSpPr>
        <p:spPr>
          <a:xfrm>
            <a:off x="8161986" y="2367168"/>
            <a:ext cx="914400" cy="981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Højrepil 28"/>
          <p:cNvSpPr/>
          <p:nvPr/>
        </p:nvSpPr>
        <p:spPr>
          <a:xfrm>
            <a:off x="2680854" y="5103722"/>
            <a:ext cx="7002008" cy="1076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600" dirty="0" smtClean="0"/>
              <a:t>Ækvivalenskæde</a:t>
            </a:r>
            <a:endParaRPr lang="da-DK" dirty="0"/>
          </a:p>
        </p:txBody>
      </p:sp>
      <p:sp>
        <p:nvSpPr>
          <p:cNvPr id="2" name="Tekstfelt 1"/>
          <p:cNvSpPr txBox="1"/>
          <p:nvPr/>
        </p:nvSpPr>
        <p:spPr>
          <a:xfrm>
            <a:off x="9621168" y="0"/>
            <a:ext cx="2570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800" smtClean="0"/>
              <a:t>Eksempel</a:t>
            </a:r>
            <a:endParaRPr lang="da-DK" sz="4800"/>
          </a:p>
        </p:txBody>
      </p:sp>
      <p:sp>
        <p:nvSpPr>
          <p:cNvPr id="7" name="Ellipse 6"/>
          <p:cNvSpPr/>
          <p:nvPr/>
        </p:nvSpPr>
        <p:spPr>
          <a:xfrm>
            <a:off x="3256890" y="3253316"/>
            <a:ext cx="3166448" cy="174234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 smtClean="0">
                <a:solidFill>
                  <a:schemeClr val="tx1"/>
                </a:solidFill>
              </a:rPr>
              <a:t>Ro </a:t>
            </a:r>
            <a:r>
              <a:rPr lang="da-DK" sz="2800" smtClean="0">
                <a:solidFill>
                  <a:schemeClr val="tx1"/>
                </a:solidFill>
              </a:rPr>
              <a:t>til familien</a:t>
            </a:r>
            <a:endParaRPr lang="da-DK" sz="2800" dirty="0">
              <a:solidFill>
                <a:schemeClr val="tx1"/>
              </a:solidFill>
            </a:endParaRPr>
          </a:p>
        </p:txBody>
      </p:sp>
      <p:sp>
        <p:nvSpPr>
          <p:cNvPr id="13" name="Tekstfelt 12"/>
          <p:cNvSpPr txBox="1"/>
          <p:nvPr/>
        </p:nvSpPr>
        <p:spPr>
          <a:xfrm>
            <a:off x="9682862" y="718171"/>
            <a:ext cx="255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smtClean="0">
                <a:solidFill>
                  <a:srgbClr val="C00000"/>
                </a:solidFill>
              </a:rPr>
              <a:t>Negativ ækvivalenskæde</a:t>
            </a:r>
            <a:endParaRPr lang="da-DK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76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29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frundet rektangel 3"/>
          <p:cNvSpPr/>
          <p:nvPr/>
        </p:nvSpPr>
        <p:spPr>
          <a:xfrm>
            <a:off x="1729740" y="3800841"/>
            <a:ext cx="8732520" cy="21497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Diskursanalyse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a-DK" sz="8000" dirty="0" err="1">
                <a:solidFill>
                  <a:schemeClr val="accent1">
                    <a:lumMod val="75000"/>
                  </a:schemeClr>
                </a:solidFill>
              </a:rPr>
              <a:t>Nodalpunktet</a:t>
            </a:r>
            <a:endParaRPr lang="da-DK" sz="8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da-DK" sz="8000" dirty="0" smtClean="0">
                <a:solidFill>
                  <a:schemeClr val="accent1">
                    <a:lumMod val="75000"/>
                  </a:schemeClr>
                </a:solidFill>
              </a:rPr>
              <a:t>Ækvivalenskæder</a:t>
            </a:r>
          </a:p>
          <a:p>
            <a:pPr marL="0" indent="0" algn="ctr">
              <a:buNone/>
            </a:pPr>
            <a:r>
              <a:rPr lang="da-DK" sz="8000" dirty="0" smtClean="0">
                <a:solidFill>
                  <a:schemeClr val="accent1">
                    <a:lumMod val="75000"/>
                  </a:schemeClr>
                </a:solidFill>
              </a:rPr>
              <a:t>Differenskæder</a:t>
            </a:r>
          </a:p>
          <a:p>
            <a:pPr marL="0" indent="0" algn="ctr">
              <a:buNone/>
            </a:pPr>
            <a:r>
              <a:rPr lang="da-DK" sz="8000" dirty="0" smtClean="0">
                <a:solidFill>
                  <a:schemeClr val="accent1">
                    <a:lumMod val="75000"/>
                  </a:schemeClr>
                </a:solidFill>
              </a:rPr>
              <a:t>Hegemoni</a:t>
            </a:r>
            <a:endParaRPr lang="da-DK" sz="8000" dirty="0">
              <a:solidFill>
                <a:schemeClr val="accent1">
                  <a:lumMod val="7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5027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Differenskæde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8684"/>
          </a:xfrm>
        </p:spPr>
        <p:txBody>
          <a:bodyPr/>
          <a:lstStyle/>
          <a:p>
            <a:r>
              <a:rPr lang="da-DK" dirty="0"/>
              <a:t>En væsentlig pointe i diskursanalysen er, at </a:t>
            </a:r>
            <a:r>
              <a:rPr lang="da-DK" dirty="0" err="1"/>
              <a:t>nodalpunktets</a:t>
            </a:r>
            <a:r>
              <a:rPr lang="da-DK" dirty="0"/>
              <a:t> betydning ikke blot bestemmes af det, det </a:t>
            </a:r>
            <a:r>
              <a:rPr lang="da-DK" dirty="0" smtClean="0"/>
              <a:t>sammenlignes/ækvivaleres </a:t>
            </a:r>
            <a:r>
              <a:rPr lang="da-DK" dirty="0"/>
              <a:t>med, men også af det, </a:t>
            </a:r>
            <a:r>
              <a:rPr lang="da-DK" b="1" dirty="0"/>
              <a:t>det er forskelligt </a:t>
            </a:r>
            <a:r>
              <a:rPr lang="da-DK" b="1" dirty="0" smtClean="0"/>
              <a:t>fra.</a:t>
            </a:r>
          </a:p>
          <a:p>
            <a:endParaRPr lang="da-DK" dirty="0"/>
          </a:p>
        </p:txBody>
      </p:sp>
      <p:pic>
        <p:nvPicPr>
          <p:cNvPr id="7" name="Bille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050" y="2788146"/>
            <a:ext cx="4806950" cy="3193987"/>
          </a:xfrm>
          <a:prstGeom prst="rect">
            <a:avLst/>
          </a:prstGeom>
        </p:spPr>
      </p:pic>
      <p:sp>
        <p:nvSpPr>
          <p:cNvPr id="9" name="Afrundet rektangulær billedforklaring 8"/>
          <p:cNvSpPr/>
          <p:nvPr/>
        </p:nvSpPr>
        <p:spPr>
          <a:xfrm>
            <a:off x="2514600" y="3439246"/>
            <a:ext cx="3835400" cy="2296246"/>
          </a:xfrm>
          <a:prstGeom prst="wedgeRoundRectCallout">
            <a:avLst>
              <a:gd name="adj1" fmla="val 81308"/>
              <a:gd name="adj2" fmla="val -34466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2400" dirty="0" smtClean="0">
                <a:solidFill>
                  <a:schemeClr val="tx1"/>
                </a:solidFill>
                <a:latin typeface="Chalkboard" charset="0"/>
                <a:ea typeface="Chalkboard" charset="0"/>
                <a:cs typeface="Chalkboard" charset="0"/>
              </a:rPr>
              <a:t>Kunne du ikke bare </a:t>
            </a:r>
            <a:r>
              <a:rPr lang="da-DK" sz="2400" smtClean="0">
                <a:solidFill>
                  <a:schemeClr val="tx1"/>
                </a:solidFill>
                <a:latin typeface="Chalkboard" charset="0"/>
                <a:ea typeface="Chalkboard" charset="0"/>
                <a:cs typeface="Chalkboard" charset="0"/>
              </a:rPr>
              <a:t>en GANG i mellem </a:t>
            </a:r>
            <a:r>
              <a:rPr lang="da-DK" sz="2400" dirty="0" smtClean="0">
                <a:solidFill>
                  <a:schemeClr val="tx1"/>
                </a:solidFill>
                <a:latin typeface="Chalkboard" charset="0"/>
                <a:ea typeface="Chalkboard" charset="0"/>
                <a:cs typeface="Chalkboard" charset="0"/>
              </a:rPr>
              <a:t>være lidt sød og </a:t>
            </a:r>
            <a:r>
              <a:rPr lang="da-DK" sz="2400" smtClean="0">
                <a:solidFill>
                  <a:schemeClr val="tx1"/>
                </a:solidFill>
                <a:latin typeface="Chalkboard" charset="0"/>
                <a:ea typeface="Chalkboard" charset="0"/>
                <a:cs typeface="Chalkboard" charset="0"/>
              </a:rPr>
              <a:t>hjælpsom og </a:t>
            </a:r>
            <a:r>
              <a:rPr lang="da-DK" sz="2400" dirty="0" smtClean="0">
                <a:solidFill>
                  <a:schemeClr val="tx1"/>
                </a:solidFill>
                <a:latin typeface="Chalkboard" charset="0"/>
                <a:ea typeface="Chalkboard" charset="0"/>
                <a:cs typeface="Chalkboard" charset="0"/>
              </a:rPr>
              <a:t>være noget for andre mennesker end dig selv??</a:t>
            </a:r>
            <a:endParaRPr lang="da-DK" sz="2400" dirty="0">
              <a:solidFill>
                <a:schemeClr val="tx1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2680139" y="6117070"/>
            <a:ext cx="851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Drengen får at vide at han IKKE er sød</a:t>
            </a:r>
            <a:r>
              <a:rPr lang="da-DK" dirty="0"/>
              <a:t> </a:t>
            </a:r>
            <a:r>
              <a:rPr lang="da-DK" dirty="0" smtClean="0"/>
              <a:t>og hjælpsom og IKKE er noget for </a:t>
            </a:r>
            <a:r>
              <a:rPr lang="da-DK" smtClean="0"/>
              <a:t>andre mennesker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8742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Hegemoni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584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smtClean="0"/>
              <a:t>At en bestemt diskurs er </a:t>
            </a:r>
            <a:r>
              <a:rPr lang="da-DK" smtClean="0"/>
              <a:t>blevet dominerende</a:t>
            </a:r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74" y="2566410"/>
            <a:ext cx="5731536" cy="3553552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953" y="1825625"/>
            <a:ext cx="2975847" cy="1974562"/>
          </a:xfrm>
          <a:prstGeom prst="rect">
            <a:avLst/>
          </a:prstGeom>
        </p:spPr>
      </p:pic>
      <p:sp>
        <p:nvSpPr>
          <p:cNvPr id="6" name="Afrundet rektangulær billedforklaring 5"/>
          <p:cNvSpPr/>
          <p:nvPr/>
        </p:nvSpPr>
        <p:spPr>
          <a:xfrm>
            <a:off x="9494738" y="4115410"/>
            <a:ext cx="2374232" cy="753979"/>
          </a:xfrm>
          <a:prstGeom prst="wedgeRoundRectCallout">
            <a:avLst>
              <a:gd name="adj1" fmla="val -54535"/>
              <a:gd name="adj2" fmla="val -13458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>
                <a:solidFill>
                  <a:schemeClr val="tx1"/>
                </a:solidFill>
              </a:rPr>
              <a:t>Forskellige diskurser </a:t>
            </a:r>
            <a:r>
              <a:rPr lang="da-DK" smtClean="0">
                <a:solidFill>
                  <a:schemeClr val="tx1"/>
                </a:solidFill>
              </a:rPr>
              <a:t>præger debatten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7" name="Afrundet rektangulær billedforklaring 6"/>
          <p:cNvSpPr/>
          <p:nvPr/>
        </p:nvSpPr>
        <p:spPr>
          <a:xfrm>
            <a:off x="6534770" y="5376230"/>
            <a:ext cx="2671575" cy="1149262"/>
          </a:xfrm>
          <a:prstGeom prst="wedgeRoundRectCallout">
            <a:avLst>
              <a:gd name="adj1" fmla="val -85166"/>
              <a:gd name="adj2" fmla="val -5284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>
                <a:solidFill>
                  <a:schemeClr val="tx1"/>
                </a:solidFill>
              </a:rPr>
              <a:t>Rygning er et eksempel på hvordan en diskurs er blevet dominerende</a:t>
            </a:r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83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800" dirty="0" smtClean="0"/>
              <a:t>Diskurs kan forandres</a:t>
            </a:r>
            <a:endParaRPr lang="da-DK" sz="480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506366" y="1349683"/>
            <a:ext cx="3589178" cy="53305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a-DK" sz="2400" dirty="0" smtClean="0"/>
              <a:t>Rambo III (1988)</a:t>
            </a:r>
            <a:endParaRPr lang="da-DK" dirty="0" smtClean="0"/>
          </a:p>
          <a:p>
            <a:pPr marL="0" indent="0">
              <a:buNone/>
            </a:pPr>
            <a:r>
              <a:rPr lang="da-DK" sz="2200" dirty="0" smtClean="0"/>
              <a:t>Rulleteksten dedikerede oprindeligt filmen til “</a:t>
            </a:r>
            <a:r>
              <a:rPr lang="da-DK" sz="2200" i="1" dirty="0" smtClean="0"/>
              <a:t>the</a:t>
            </a:r>
            <a:r>
              <a:rPr lang="da-DK" sz="2200" dirty="0" smtClean="0"/>
              <a:t> </a:t>
            </a:r>
            <a:r>
              <a:rPr lang="da-DK" sz="2200" i="1" dirty="0" smtClean="0"/>
              <a:t>brave </a:t>
            </a:r>
            <a:r>
              <a:rPr lang="da-DK" sz="2200" i="1" dirty="0" err="1" smtClean="0"/>
              <a:t>Mujahideen</a:t>
            </a:r>
            <a:r>
              <a:rPr lang="da-DK" sz="2200" i="1" dirty="0" smtClean="0"/>
              <a:t> fighters of Afghanistan</a:t>
            </a:r>
            <a:r>
              <a:rPr lang="da-DK" sz="2200" dirty="0" smtClean="0"/>
              <a:t>”.</a:t>
            </a:r>
          </a:p>
          <a:p>
            <a:pPr marL="0" indent="0">
              <a:buNone/>
            </a:pPr>
            <a:r>
              <a:rPr lang="da-DK" sz="2200" dirty="0" smtClean="0"/>
              <a:t>Men efter terrorangrebet mod USA  11.sept. 2001 blev det ændret til "</a:t>
            </a:r>
            <a:r>
              <a:rPr lang="da-DK" sz="2200" i="1" dirty="0" err="1" smtClean="0"/>
              <a:t>dedicated</a:t>
            </a:r>
            <a:r>
              <a:rPr lang="da-DK" sz="2200" i="1" dirty="0" smtClean="0"/>
              <a:t> to the </a:t>
            </a:r>
            <a:r>
              <a:rPr lang="da-DK" sz="2200" i="1" dirty="0" err="1" smtClean="0"/>
              <a:t>gallant</a:t>
            </a:r>
            <a:r>
              <a:rPr lang="da-DK" sz="2200" i="1" dirty="0" smtClean="0"/>
              <a:t> </a:t>
            </a:r>
            <a:r>
              <a:rPr lang="da-DK" sz="2200" i="1" dirty="0" err="1" smtClean="0"/>
              <a:t>people</a:t>
            </a:r>
            <a:r>
              <a:rPr lang="da-DK" sz="2200" i="1" dirty="0" smtClean="0"/>
              <a:t> of Afghanistan</a:t>
            </a:r>
            <a:r>
              <a:rPr lang="da-DK" sz="2200" dirty="0" smtClean="0"/>
              <a:t>”, fordi flere </a:t>
            </a:r>
            <a:r>
              <a:rPr lang="da-DK" sz="2200" dirty="0" err="1" smtClean="0"/>
              <a:t>Mujahideen</a:t>
            </a:r>
            <a:r>
              <a:rPr lang="da-DK" sz="2200" dirty="0" smtClean="0"/>
              <a:t>-grupper samarbejdede med Al Qaeda.</a:t>
            </a:r>
          </a:p>
          <a:p>
            <a:pPr marL="0" indent="0">
              <a:buNone/>
            </a:pPr>
            <a:r>
              <a:rPr lang="da-DK" sz="2200" dirty="0" smtClean="0"/>
              <a:t>Diskursen omkring </a:t>
            </a:r>
            <a:r>
              <a:rPr lang="da-DK" sz="2200" dirty="0" err="1" smtClean="0"/>
              <a:t>Afganistan</a:t>
            </a:r>
            <a:r>
              <a:rPr lang="da-DK" sz="2200" dirty="0" smtClean="0"/>
              <a:t> og landets krigerkultur havde ændret sig.</a:t>
            </a:r>
            <a:endParaRPr lang="da-DK" sz="2200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 rotWithShape="1">
          <a:blip r:embed="rId2"/>
          <a:srcRect r="49228"/>
          <a:stretch/>
        </p:blipFill>
        <p:spPr>
          <a:xfrm>
            <a:off x="823824" y="1753319"/>
            <a:ext cx="3900576" cy="3917714"/>
          </a:xfrm>
          <a:prstGeom prst="rect">
            <a:avLst/>
          </a:prstGeom>
        </p:spPr>
      </p:pic>
      <p:sp>
        <p:nvSpPr>
          <p:cNvPr id="6" name="Tekstfelt 5"/>
          <p:cNvSpPr txBox="1"/>
          <p:nvPr/>
        </p:nvSpPr>
        <p:spPr>
          <a:xfrm>
            <a:off x="2245488" y="558046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smtClean="0"/>
              <a:t>1988</a:t>
            </a:r>
            <a:endParaRPr lang="da-DK" sz="3200"/>
          </a:p>
        </p:txBody>
      </p:sp>
      <p:sp>
        <p:nvSpPr>
          <p:cNvPr id="7" name="Tekstfelt 6"/>
          <p:cNvSpPr txBox="1"/>
          <p:nvPr/>
        </p:nvSpPr>
        <p:spPr>
          <a:xfrm>
            <a:off x="6195506" y="558046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 smtClean="0"/>
              <a:t>2001</a:t>
            </a:r>
            <a:endParaRPr lang="da-DK" sz="3200" dirty="0"/>
          </a:p>
        </p:txBody>
      </p:sp>
      <p:pic>
        <p:nvPicPr>
          <p:cNvPr id="8" name="Billede 7"/>
          <p:cNvPicPr>
            <a:picLocks noChangeAspect="1"/>
          </p:cNvPicPr>
          <p:nvPr/>
        </p:nvPicPr>
        <p:blipFill rotWithShape="1">
          <a:blip r:embed="rId2"/>
          <a:srcRect l="50264"/>
          <a:stretch/>
        </p:blipFill>
        <p:spPr>
          <a:xfrm>
            <a:off x="4685378" y="1753319"/>
            <a:ext cx="3820987" cy="391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2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a-DK" sz="9600" dirty="0" smtClean="0"/>
              <a:t>Visuel diskurs</a:t>
            </a:r>
            <a:endParaRPr lang="da-DK" sz="960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smtClean="0"/>
              <a:t>Ligesom man kan bruge diskursanalyse til at sige noget om hvordan en tekst opfatter verden – så kan man også analysere diskursen i billeder.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716" y="2930237"/>
            <a:ext cx="2754124" cy="3674788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806" y="2930237"/>
            <a:ext cx="3674788" cy="36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4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33" y="187503"/>
            <a:ext cx="4856431" cy="647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4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87" y="146648"/>
            <a:ext cx="6573329" cy="657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8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18" y="547060"/>
            <a:ext cx="10118164" cy="5888964"/>
          </a:xfrm>
        </p:spPr>
      </p:pic>
    </p:spTree>
    <p:extLst>
      <p:ext uri="{BB962C8B-B14F-4D97-AF65-F5344CB8AC3E}">
        <p14:creationId xmlns:p14="http://schemas.microsoft.com/office/powerpoint/2010/main" val="45417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ernu.systime.dk/fileadmin/_processed_/csm_POLFOTO_855330_ea1883c0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854" y="124692"/>
            <a:ext cx="9008736" cy="661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56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800" dirty="0" smtClean="0"/>
              <a:t>Sproget er ikke uskyldigt!</a:t>
            </a:r>
            <a:endParaRPr lang="da-DK" sz="4800" dirty="0"/>
          </a:p>
        </p:txBody>
      </p:sp>
      <p:sp>
        <p:nvSpPr>
          <p:cNvPr id="5" name="Afrundet rektangulær billedforklaring 4"/>
          <p:cNvSpPr/>
          <p:nvPr/>
        </p:nvSpPr>
        <p:spPr>
          <a:xfrm>
            <a:off x="3291525" y="2095803"/>
            <a:ext cx="6111433" cy="2558005"/>
          </a:xfrm>
          <a:prstGeom prst="wedgeRoundRectCallout">
            <a:avLst>
              <a:gd name="adj1" fmla="val -68910"/>
              <a:gd name="adj2" fmla="val 1117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4400" dirty="0" smtClean="0"/>
              <a:t>”Jeg siger jo bare at</a:t>
            </a:r>
            <a:r>
              <a:rPr lang="is-IS" sz="4400" dirty="0" smtClean="0"/>
              <a:t>…..”</a:t>
            </a:r>
            <a:endParaRPr lang="da-DK" sz="4400" dirty="0"/>
          </a:p>
        </p:txBody>
      </p:sp>
    </p:spTree>
    <p:extLst>
      <p:ext uri="{BB962C8B-B14F-4D97-AF65-F5344CB8AC3E}">
        <p14:creationId xmlns:p14="http://schemas.microsoft.com/office/powerpoint/2010/main" val="63783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88" y="192505"/>
            <a:ext cx="9753599" cy="6502399"/>
          </a:xfrm>
        </p:spPr>
      </p:pic>
    </p:spTree>
    <p:extLst>
      <p:ext uri="{BB962C8B-B14F-4D97-AF65-F5344CB8AC3E}">
        <p14:creationId xmlns:p14="http://schemas.microsoft.com/office/powerpoint/2010/main" val="166977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a.bimg.dk/node-images/564/10/800x600-u/10564807-flygtningesituation-i-padbo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28" y="510599"/>
            <a:ext cx="10159498" cy="582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18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-41275"/>
            <a:ext cx="10515600" cy="1325563"/>
          </a:xfrm>
        </p:spPr>
        <p:txBody>
          <a:bodyPr/>
          <a:lstStyle/>
          <a:p>
            <a:r>
              <a:rPr lang="da-DK" dirty="0" smtClean="0"/>
              <a:t>Øvelse</a:t>
            </a:r>
            <a:endParaRPr lang="da-DK" dirty="0"/>
          </a:p>
        </p:txBody>
      </p:sp>
      <p:pic>
        <p:nvPicPr>
          <p:cNvPr id="4" name="Billede 3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95" t="13699" r="15863" b="782"/>
          <a:stretch/>
        </p:blipFill>
        <p:spPr bwMode="auto">
          <a:xfrm>
            <a:off x="1335476" y="1690689"/>
            <a:ext cx="4114800" cy="37703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Billede 4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44" t="26097" r="21744" b="920"/>
          <a:stretch/>
        </p:blipFill>
        <p:spPr bwMode="auto">
          <a:xfrm>
            <a:off x="5814695" y="1690688"/>
            <a:ext cx="4100092" cy="38903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kstfelt 5"/>
          <p:cNvSpPr txBox="1"/>
          <p:nvPr/>
        </p:nvSpPr>
        <p:spPr>
          <a:xfrm>
            <a:off x="838200" y="846178"/>
            <a:ext cx="9076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smtClean="0"/>
              <a:t>2  uddrag </a:t>
            </a:r>
            <a:r>
              <a:rPr lang="da-DK" sz="2400" dirty="0"/>
              <a:t>af Pia Kjærsgaards tale ved Dansk Folkepartis årsmøde i 2010 </a:t>
            </a:r>
          </a:p>
        </p:txBody>
      </p:sp>
      <p:sp>
        <p:nvSpPr>
          <p:cNvPr id="7" name="Tekstfelt 6"/>
          <p:cNvSpPr txBox="1"/>
          <p:nvPr/>
        </p:nvSpPr>
        <p:spPr>
          <a:xfrm>
            <a:off x="985766" y="5843846"/>
            <a:ext cx="8929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Tag udgangspunkt i </a:t>
            </a:r>
            <a:r>
              <a:rPr lang="da-DK" sz="2400" dirty="0" err="1"/>
              <a:t>nodalpunktet</a:t>
            </a:r>
            <a:r>
              <a:rPr lang="da-DK" sz="2400" dirty="0"/>
              <a:t> </a:t>
            </a:r>
            <a:r>
              <a:rPr lang="da-DK" sz="2400" b="1" i="1" dirty="0"/>
              <a:t>indvandrere</a:t>
            </a:r>
            <a:r>
              <a:rPr lang="da-DK" sz="2400" i="1" dirty="0"/>
              <a:t> </a:t>
            </a:r>
            <a:r>
              <a:rPr lang="da-DK" sz="2400" dirty="0"/>
              <a:t>og lav både en </a:t>
            </a:r>
            <a:r>
              <a:rPr lang="da-DK" sz="2400" u="sng" dirty="0"/>
              <a:t>ækvivalenskæde</a:t>
            </a:r>
            <a:r>
              <a:rPr lang="da-DK" sz="2400" dirty="0"/>
              <a:t> og en </a:t>
            </a:r>
            <a:r>
              <a:rPr lang="da-DK" sz="2400" u="sng" dirty="0"/>
              <a:t>differenskæde</a:t>
            </a:r>
            <a:r>
              <a:rPr lang="da-DK" sz="2400" dirty="0"/>
              <a:t>.</a:t>
            </a:r>
          </a:p>
          <a:p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17405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Hvad er en diskurs?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394847"/>
            <a:ext cx="6275522" cy="5463153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a-DK" sz="2400" b="1" dirty="0" smtClean="0"/>
              <a:t>I danskfaget betyder </a:t>
            </a:r>
            <a:r>
              <a:rPr lang="da-DK" sz="2400" b="1" i="1" dirty="0" smtClean="0"/>
              <a:t>diskurs</a:t>
            </a:r>
            <a:r>
              <a:rPr lang="da-DK" sz="2400" b="1" dirty="0" smtClean="0"/>
              <a:t> først </a:t>
            </a:r>
            <a:r>
              <a:rPr lang="da-DK" sz="2400" b="1" dirty="0"/>
              <a:t>og fremmest </a:t>
            </a:r>
            <a:r>
              <a:rPr lang="da-DK" sz="2400" b="1" i="1" dirty="0"/>
              <a:t>en bestemt sprogbrug </a:t>
            </a:r>
            <a:r>
              <a:rPr lang="da-DK" sz="2400" b="1" dirty="0"/>
              <a:t>der bruges til at tale om et bestemt område. </a:t>
            </a:r>
            <a:endParaRPr lang="da-DK" sz="2400" b="1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da-DK" sz="2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a-DK" sz="2400" dirty="0" smtClean="0"/>
              <a:t>I praktisk </a:t>
            </a:r>
            <a:r>
              <a:rPr lang="da-DK" sz="2400" dirty="0"/>
              <a:t>diskursanalyse i </a:t>
            </a:r>
            <a:r>
              <a:rPr lang="da-DK" sz="2400" dirty="0" smtClean="0"/>
              <a:t>danskfaget er udgangspunktet at</a:t>
            </a:r>
            <a:r>
              <a:rPr lang="da-DK" sz="2400" dirty="0"/>
              <a:t> </a:t>
            </a:r>
            <a:r>
              <a:rPr lang="da-DK" sz="2400" i="1" dirty="0"/>
              <a:t>sproget ikke er uskyldigt</a:t>
            </a:r>
            <a:r>
              <a:rPr lang="da-DK" sz="2400" dirty="0"/>
              <a:t>. S</a:t>
            </a:r>
            <a:r>
              <a:rPr lang="da-DK" sz="2400" dirty="0" smtClean="0"/>
              <a:t>prog overfører sjældent bare </a:t>
            </a:r>
            <a:r>
              <a:rPr lang="da-DK" sz="2400" dirty="0"/>
              <a:t>informationer neutralt fra en afsender til en </a:t>
            </a:r>
            <a:r>
              <a:rPr lang="da-DK" sz="2400" dirty="0" smtClean="0"/>
              <a:t>modtager. Det </a:t>
            </a:r>
            <a:r>
              <a:rPr lang="da-DK" sz="2400" dirty="0"/>
              <a:t>rummer også vurderinger og holdninger til de ting der omtales. Sprog præger vores tænkning, </a:t>
            </a:r>
            <a:r>
              <a:rPr lang="da-DK" sz="2400" i="1" dirty="0"/>
              <a:t>skaber mening, identiteter og sociale relationer</a:t>
            </a:r>
            <a:r>
              <a:rPr lang="da-DK" sz="2400" dirty="0"/>
              <a:t>. </a:t>
            </a:r>
            <a:r>
              <a:rPr lang="da-DK" sz="2400" dirty="0" smtClean="0"/>
              <a:t>Og sproget afslører vores tanker og værdier.</a:t>
            </a:r>
            <a:endParaRPr lang="da-DK" sz="2400" dirty="0"/>
          </a:p>
        </p:txBody>
      </p:sp>
      <p:sp>
        <p:nvSpPr>
          <p:cNvPr id="5" name="Afrundet rektangulær billedforklaring 4"/>
          <p:cNvSpPr/>
          <p:nvPr/>
        </p:nvSpPr>
        <p:spPr>
          <a:xfrm>
            <a:off x="7573993" y="586597"/>
            <a:ext cx="2984740" cy="808250"/>
          </a:xfrm>
          <a:prstGeom prst="wedgeRoundRectCallout">
            <a:avLst>
              <a:gd name="adj1" fmla="val -68910"/>
              <a:gd name="adj2" fmla="val 1117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 smtClean="0"/>
              <a:t>SU til hjemmeboende</a:t>
            </a:r>
            <a:endParaRPr lang="da-DK" sz="2400" dirty="0"/>
          </a:p>
        </p:txBody>
      </p:sp>
      <p:sp>
        <p:nvSpPr>
          <p:cNvPr id="6" name="Afrundet rektangulær billedforklaring 5"/>
          <p:cNvSpPr/>
          <p:nvPr/>
        </p:nvSpPr>
        <p:spPr>
          <a:xfrm>
            <a:off x="8682584" y="1690688"/>
            <a:ext cx="2901352" cy="710241"/>
          </a:xfrm>
          <a:prstGeom prst="wedgeRoundRectCallout">
            <a:avLst>
              <a:gd name="adj1" fmla="val 48398"/>
              <a:gd name="adj2" fmla="val -945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 smtClean="0"/>
              <a:t>Cafépenge</a:t>
            </a:r>
            <a:endParaRPr lang="da-DK" sz="2400" dirty="0"/>
          </a:p>
        </p:txBody>
      </p:sp>
      <p:sp>
        <p:nvSpPr>
          <p:cNvPr id="7" name="Afrundet rektangulær billedforklaring 6"/>
          <p:cNvSpPr/>
          <p:nvPr/>
        </p:nvSpPr>
        <p:spPr>
          <a:xfrm>
            <a:off x="7562589" y="2664763"/>
            <a:ext cx="2984740" cy="808250"/>
          </a:xfrm>
          <a:prstGeom prst="wedgeRoundRectCallout">
            <a:avLst>
              <a:gd name="adj1" fmla="val -68910"/>
              <a:gd name="adj2" fmla="val 111739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 smtClean="0"/>
              <a:t>Ghetto</a:t>
            </a:r>
            <a:endParaRPr lang="da-DK" sz="2400" dirty="0"/>
          </a:p>
        </p:txBody>
      </p:sp>
      <p:sp>
        <p:nvSpPr>
          <p:cNvPr id="8" name="Afrundet rektangulær billedforklaring 7"/>
          <p:cNvSpPr/>
          <p:nvPr/>
        </p:nvSpPr>
        <p:spPr>
          <a:xfrm>
            <a:off x="8682584" y="3736847"/>
            <a:ext cx="2984740" cy="808250"/>
          </a:xfrm>
          <a:prstGeom prst="wedgeRoundRectCallout">
            <a:avLst>
              <a:gd name="adj1" fmla="val 46119"/>
              <a:gd name="adj2" fmla="val -120931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 smtClean="0"/>
              <a:t>Fattigt boligkvarter</a:t>
            </a:r>
            <a:endParaRPr lang="da-DK" sz="2400" dirty="0"/>
          </a:p>
        </p:txBody>
      </p:sp>
      <p:sp>
        <p:nvSpPr>
          <p:cNvPr id="9" name="Afrundet rektangulær billedforklaring 8"/>
          <p:cNvSpPr/>
          <p:nvPr/>
        </p:nvSpPr>
        <p:spPr>
          <a:xfrm>
            <a:off x="7519556" y="4808931"/>
            <a:ext cx="2984740" cy="808250"/>
          </a:xfrm>
          <a:prstGeom prst="wedgeRoundRectCallout">
            <a:avLst>
              <a:gd name="adj1" fmla="val -68910"/>
              <a:gd name="adj2" fmla="val 1117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 smtClean="0"/>
              <a:t>Politiet</a:t>
            </a:r>
            <a:endParaRPr lang="da-DK" sz="2400" dirty="0"/>
          </a:p>
        </p:txBody>
      </p:sp>
      <p:sp>
        <p:nvSpPr>
          <p:cNvPr id="10" name="Afrundet rektangulær billedforklaring 9"/>
          <p:cNvSpPr/>
          <p:nvPr/>
        </p:nvSpPr>
        <p:spPr>
          <a:xfrm>
            <a:off x="8639551" y="5881015"/>
            <a:ext cx="2984740" cy="808250"/>
          </a:xfrm>
          <a:prstGeom prst="wedgeRoundRectCallout">
            <a:avLst>
              <a:gd name="adj1" fmla="val 46119"/>
              <a:gd name="adj2" fmla="val -1209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 smtClean="0"/>
              <a:t>Panserne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88151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800" dirty="0" smtClean="0"/>
              <a:t>Sproget er ikke uskyldigt</a:t>
            </a:r>
            <a:endParaRPr lang="da-DK" sz="480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98537" y="1553892"/>
            <a:ext cx="7285006" cy="3792906"/>
          </a:xfrm>
        </p:spPr>
        <p:txBody>
          <a:bodyPr>
            <a:noAutofit/>
          </a:bodyPr>
          <a:lstStyle/>
          <a:p>
            <a:r>
              <a:rPr lang="da-DK" sz="2800" dirty="0" smtClean="0">
                <a:sym typeface="Wingdings" panose="05000000000000000000" pitchFamily="2" charset="2"/>
              </a:rPr>
              <a:t>En </a:t>
            </a:r>
            <a:r>
              <a:rPr lang="da-DK" sz="2800" b="1" dirty="0" smtClean="0">
                <a:sym typeface="Wingdings" panose="05000000000000000000" pitchFamily="2" charset="2"/>
              </a:rPr>
              <a:t>politisk diskurs </a:t>
            </a:r>
            <a:r>
              <a:rPr lang="da-DK" sz="2800" dirty="0" smtClean="0">
                <a:sym typeface="Wingdings" panose="05000000000000000000" pitchFamily="2" charset="2"/>
              </a:rPr>
              <a:t>kan fx manifestere sig som en </a:t>
            </a:r>
            <a:r>
              <a:rPr lang="da-DK" sz="2800" i="1" dirty="0" smtClean="0">
                <a:sym typeface="Wingdings" panose="05000000000000000000" pitchFamily="2" charset="2"/>
              </a:rPr>
              <a:t>socialistisk, liberal</a:t>
            </a:r>
            <a:r>
              <a:rPr lang="da-DK" sz="2800" dirty="0" smtClean="0">
                <a:sym typeface="Wingdings" panose="05000000000000000000" pitchFamily="2" charset="2"/>
              </a:rPr>
              <a:t> eller </a:t>
            </a:r>
            <a:r>
              <a:rPr lang="da-DK" sz="2800" i="1" dirty="0" smtClean="0">
                <a:sym typeface="Wingdings" panose="05000000000000000000" pitchFamily="2" charset="2"/>
              </a:rPr>
              <a:t>kommunistisk </a:t>
            </a:r>
            <a:r>
              <a:rPr lang="da-DK" sz="2800" dirty="0" smtClean="0">
                <a:sym typeface="Wingdings" panose="05000000000000000000" pitchFamily="2" charset="2"/>
              </a:rPr>
              <a:t>diskurs.</a:t>
            </a:r>
          </a:p>
          <a:p>
            <a:r>
              <a:rPr lang="da-DK" sz="2800" dirty="0" smtClean="0">
                <a:sym typeface="Wingdings" panose="05000000000000000000" pitchFamily="2" charset="2"/>
              </a:rPr>
              <a:t>Man kan også opleve en  </a:t>
            </a:r>
            <a:r>
              <a:rPr lang="da-DK" sz="2800" i="1" dirty="0" smtClean="0">
                <a:sym typeface="Wingdings" panose="05000000000000000000" pitchFamily="2" charset="2"/>
              </a:rPr>
              <a:t>friheds-</a:t>
            </a:r>
            <a:r>
              <a:rPr lang="da-DK" sz="2800" dirty="0" smtClean="0">
                <a:sym typeface="Wingdings" panose="05000000000000000000" pitchFamily="2" charset="2"/>
              </a:rPr>
              <a:t>, </a:t>
            </a:r>
            <a:r>
              <a:rPr lang="da-DK" sz="2800" i="1" dirty="0" smtClean="0">
                <a:sym typeface="Wingdings" panose="05000000000000000000" pitchFamily="2" charset="2"/>
              </a:rPr>
              <a:t>rettigheds-</a:t>
            </a:r>
            <a:r>
              <a:rPr lang="da-DK" sz="2800" dirty="0" smtClean="0">
                <a:sym typeface="Wingdings" panose="05000000000000000000" pitchFamily="2" charset="2"/>
              </a:rPr>
              <a:t> eller </a:t>
            </a:r>
            <a:r>
              <a:rPr lang="da-DK" sz="2800" i="1" dirty="0" smtClean="0">
                <a:sym typeface="Wingdings" panose="05000000000000000000" pitchFamily="2" charset="2"/>
              </a:rPr>
              <a:t>demokratidiskurser</a:t>
            </a:r>
            <a:r>
              <a:rPr lang="da-DK" sz="28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da-DK" dirty="0" smtClean="0">
                <a:sym typeface="Wingdings" panose="05000000000000000000" pitchFamily="2" charset="2"/>
              </a:rPr>
              <a:t>Eller e</a:t>
            </a:r>
            <a:r>
              <a:rPr lang="da-DK" sz="2800" dirty="0" smtClean="0">
                <a:sym typeface="Wingdings" panose="05000000000000000000" pitchFamily="2" charset="2"/>
              </a:rPr>
              <a:t>n kristen diskurs</a:t>
            </a:r>
          </a:p>
          <a:p>
            <a:r>
              <a:rPr lang="da-DK" sz="2800" dirty="0" smtClean="0">
                <a:sym typeface="Wingdings" panose="05000000000000000000" pitchFamily="2" charset="2"/>
              </a:rPr>
              <a:t>Eller en erotisk diskurs</a:t>
            </a:r>
            <a:r>
              <a:rPr lang="is-IS" sz="2800" dirty="0" smtClean="0">
                <a:sym typeface="Wingdings" panose="05000000000000000000" pitchFamily="2" charset="2"/>
              </a:rPr>
              <a:t>…</a:t>
            </a:r>
            <a:endParaRPr lang="da-DK" sz="2800" dirty="0" smtClean="0">
              <a:sym typeface="Wingdings" panose="05000000000000000000" pitchFamily="2" charset="2"/>
            </a:endParaRPr>
          </a:p>
          <a:p>
            <a:r>
              <a:rPr lang="da-DK" sz="2800" dirty="0" smtClean="0">
                <a:sym typeface="Wingdings" panose="05000000000000000000" pitchFamily="2" charset="2"/>
              </a:rPr>
              <a:t>Diskursen indrammer en problemstilling og italesætter ved sit ordvalg </a:t>
            </a:r>
            <a:r>
              <a:rPr lang="da-DK" sz="2800" b="1" dirty="0" smtClean="0">
                <a:sym typeface="Wingdings" panose="05000000000000000000" pitchFamily="2" charset="2"/>
              </a:rPr>
              <a:t>værdinormer</a:t>
            </a:r>
            <a:r>
              <a:rPr lang="da-DK" sz="2800" dirty="0" smtClean="0">
                <a:sym typeface="Wingdings" panose="05000000000000000000" pitchFamily="2" charset="2"/>
              </a:rPr>
              <a:t> og </a:t>
            </a:r>
            <a:r>
              <a:rPr lang="da-DK" sz="2800" b="1" dirty="0" smtClean="0">
                <a:sym typeface="Wingdings" panose="05000000000000000000" pitchFamily="2" charset="2"/>
              </a:rPr>
              <a:t>verdenssyn</a:t>
            </a:r>
            <a:r>
              <a:rPr lang="da-DK" sz="2800" dirty="0" smtClean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184" y="5020573"/>
            <a:ext cx="2453485" cy="1626767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862" y="3418565"/>
            <a:ext cx="1964127" cy="1459066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2598" y="3753802"/>
            <a:ext cx="2977066" cy="2977066"/>
          </a:xfrm>
          <a:prstGeom prst="rect">
            <a:avLst/>
          </a:prstGeom>
        </p:spPr>
      </p:pic>
      <p:pic>
        <p:nvPicPr>
          <p:cNvPr id="7" name="Bille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404" y="120770"/>
            <a:ext cx="2632317" cy="351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5400" b="1" dirty="0" smtClean="0"/>
              <a:t>Diskurs</a:t>
            </a:r>
            <a:endParaRPr lang="da-DK" sz="5400" b="1" dirty="0"/>
          </a:p>
        </p:txBody>
      </p:sp>
      <p:pic>
        <p:nvPicPr>
          <p:cNvPr id="8" name="Billed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4762699" cy="6858000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/>
        </p:nvPicPr>
        <p:blipFill rotWithShape="1">
          <a:blip r:embed="rId3"/>
          <a:srcRect l="43828" t="8519" r="8765"/>
          <a:stretch/>
        </p:blipFill>
        <p:spPr>
          <a:xfrm>
            <a:off x="1974192" y="1816100"/>
            <a:ext cx="2507504" cy="3225800"/>
          </a:xfrm>
          <a:prstGeom prst="rect">
            <a:avLst/>
          </a:prstGeom>
        </p:spPr>
      </p:pic>
      <p:sp>
        <p:nvSpPr>
          <p:cNvPr id="4" name="Tekstfelt 3"/>
          <p:cNvSpPr txBox="1"/>
          <p:nvPr/>
        </p:nvSpPr>
        <p:spPr>
          <a:xfrm>
            <a:off x="1974192" y="5041900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600" dirty="0" err="1" smtClean="0">
                <a:solidFill>
                  <a:schemeClr val="accent1"/>
                </a:solidFill>
              </a:rPr>
              <a:t>Ôslem</a:t>
            </a:r>
            <a:r>
              <a:rPr lang="da-DK" sz="3600" dirty="0" smtClean="0">
                <a:solidFill>
                  <a:schemeClr val="accent1"/>
                </a:solidFill>
              </a:rPr>
              <a:t> Cekic</a:t>
            </a:r>
            <a:endParaRPr lang="da-DK" sz="3600" dirty="0">
              <a:solidFill>
                <a:schemeClr val="accent1"/>
              </a:solidFill>
            </a:endParaRPr>
          </a:p>
        </p:txBody>
      </p:sp>
      <p:sp>
        <p:nvSpPr>
          <p:cNvPr id="5" name="Tekstfelt 4"/>
          <p:cNvSpPr txBox="1"/>
          <p:nvPr/>
        </p:nvSpPr>
        <p:spPr>
          <a:xfrm>
            <a:off x="1735035" y="5688231"/>
            <a:ext cx="2985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smtClean="0"/>
              <a:t>Tværkulturel dialog</a:t>
            </a:r>
            <a:endParaRPr lang="da-DK" sz="2800"/>
          </a:p>
        </p:txBody>
      </p:sp>
    </p:spTree>
    <p:extLst>
      <p:ext uri="{BB962C8B-B14F-4D97-AF65-F5344CB8AC3E}">
        <p14:creationId xmlns:p14="http://schemas.microsoft.com/office/powerpoint/2010/main" val="17829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frundet rektangel 3"/>
          <p:cNvSpPr/>
          <p:nvPr/>
        </p:nvSpPr>
        <p:spPr>
          <a:xfrm>
            <a:off x="1577340" y="1690688"/>
            <a:ext cx="8732520" cy="21497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Diskursanalyse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a-DK" sz="8000" dirty="0" err="1">
                <a:solidFill>
                  <a:schemeClr val="accent1">
                    <a:lumMod val="75000"/>
                  </a:schemeClr>
                </a:solidFill>
              </a:rPr>
              <a:t>Nodalpunktet</a:t>
            </a:r>
            <a:endParaRPr lang="da-DK" sz="8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da-DK" sz="8000" dirty="0" smtClean="0">
                <a:solidFill>
                  <a:schemeClr val="accent1">
                    <a:lumMod val="75000"/>
                  </a:schemeClr>
                </a:solidFill>
              </a:rPr>
              <a:t>Ækvivalenskæder</a:t>
            </a:r>
          </a:p>
          <a:p>
            <a:pPr marL="0" indent="0" algn="ctr">
              <a:buNone/>
            </a:pPr>
            <a:r>
              <a:rPr lang="da-DK" sz="8000" dirty="0" smtClean="0">
                <a:solidFill>
                  <a:schemeClr val="accent1">
                    <a:lumMod val="75000"/>
                  </a:schemeClr>
                </a:solidFill>
              </a:rPr>
              <a:t>Differenskæder</a:t>
            </a:r>
          </a:p>
          <a:p>
            <a:pPr marL="0" indent="0" algn="ctr">
              <a:buNone/>
            </a:pPr>
            <a:r>
              <a:rPr lang="da-DK" sz="8000" dirty="0" smtClean="0">
                <a:solidFill>
                  <a:schemeClr val="accent1">
                    <a:lumMod val="75000"/>
                  </a:schemeClr>
                </a:solidFill>
              </a:rPr>
              <a:t>Hegemoni</a:t>
            </a:r>
            <a:endParaRPr lang="da-DK" sz="8000" dirty="0">
              <a:solidFill>
                <a:schemeClr val="accent1">
                  <a:lumMod val="7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269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Nodalpunkt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a-DK" dirty="0" smtClean="0"/>
              <a:t>Det begreb, som er centralt i diskursen. </a:t>
            </a:r>
          </a:p>
          <a:p>
            <a:pPr lvl="1"/>
            <a:r>
              <a:rPr lang="da-DK" dirty="0" smtClean="0"/>
              <a:t>Kan også være en person, en begivenhed </a:t>
            </a:r>
            <a:r>
              <a:rPr lang="da-DK" dirty="0"/>
              <a:t>eller </a:t>
            </a:r>
            <a:r>
              <a:rPr lang="da-DK" dirty="0" smtClean="0"/>
              <a:t>noget helt tredje. </a:t>
            </a:r>
          </a:p>
          <a:p>
            <a:pPr lvl="1"/>
            <a:r>
              <a:rPr lang="da-DK" dirty="0" err="1" smtClean="0"/>
              <a:t>Nodalpunktet</a:t>
            </a:r>
            <a:r>
              <a:rPr lang="da-DK" dirty="0" smtClean="0"/>
              <a:t> </a:t>
            </a:r>
            <a:r>
              <a:rPr lang="da-DK" sz="3200" i="1" dirty="0" smtClean="0"/>
              <a:t>indrammer </a:t>
            </a:r>
            <a:r>
              <a:rPr lang="da-DK" dirty="0" smtClean="0"/>
              <a:t>diskursen. Man taler derfor om at </a:t>
            </a:r>
            <a:r>
              <a:rPr lang="da-DK" dirty="0" err="1" smtClean="0"/>
              <a:t>nodalpunktet</a:t>
            </a:r>
            <a:r>
              <a:rPr lang="da-DK" dirty="0" smtClean="0"/>
              <a:t> </a:t>
            </a:r>
            <a:r>
              <a:rPr lang="da-DK" sz="3200" i="1" dirty="0" err="1"/>
              <a:t>framer</a:t>
            </a:r>
            <a:r>
              <a:rPr lang="da-DK" dirty="0" smtClean="0"/>
              <a:t> tekstens ståsted.</a:t>
            </a:r>
            <a:endParaRPr lang="da-DK" i="1" dirty="0"/>
          </a:p>
          <a:p>
            <a:pPr lvl="1"/>
            <a:r>
              <a:rPr lang="da-DK" i="1" dirty="0" smtClean="0"/>
              <a:t>Udkants Danmark </a:t>
            </a:r>
            <a:r>
              <a:rPr lang="da-DK" dirty="0"/>
              <a:t>eller </a:t>
            </a:r>
            <a:r>
              <a:rPr lang="da-DK" i="1" dirty="0" smtClean="0"/>
              <a:t>demokrati</a:t>
            </a:r>
            <a:r>
              <a:rPr lang="da-DK" dirty="0" smtClean="0"/>
              <a:t> </a:t>
            </a:r>
            <a:r>
              <a:rPr lang="da-DK" dirty="0"/>
              <a:t>er begge </a:t>
            </a:r>
            <a:r>
              <a:rPr lang="da-DK" dirty="0" err="1"/>
              <a:t>nodalpunkter</a:t>
            </a:r>
            <a:r>
              <a:rPr lang="da-DK" dirty="0"/>
              <a:t>, som </a:t>
            </a:r>
            <a:r>
              <a:rPr lang="da-DK" dirty="0" err="1"/>
              <a:t>framer</a:t>
            </a:r>
            <a:r>
              <a:rPr lang="da-DK" dirty="0"/>
              <a:t> tekstens ståsted. Men det er </a:t>
            </a:r>
            <a:r>
              <a:rPr lang="da-DK" dirty="0" smtClean="0"/>
              <a:t>to helt forskellige </a:t>
            </a:r>
            <a:r>
              <a:rPr lang="da-DK" dirty="0"/>
              <a:t>diskurser, som sagtens kan optræde i samme tekst</a:t>
            </a:r>
            <a:r>
              <a:rPr lang="da-DK" dirty="0" smtClean="0"/>
              <a:t>.</a:t>
            </a:r>
            <a:endParaRPr lang="da-DK" dirty="0"/>
          </a:p>
        </p:txBody>
      </p:sp>
      <p:sp>
        <p:nvSpPr>
          <p:cNvPr id="6" name="Tekstrude 5"/>
          <p:cNvSpPr/>
          <p:nvPr/>
        </p:nvSpPr>
        <p:spPr>
          <a:xfrm>
            <a:off x="1796714" y="4940967"/>
            <a:ext cx="3545305" cy="1364332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 smtClean="0">
                <a:solidFill>
                  <a:schemeClr val="tx1"/>
                </a:solidFill>
              </a:rPr>
              <a:t>Udkants Danmark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8" name="Tekstrude 7"/>
          <p:cNvSpPr/>
          <p:nvPr/>
        </p:nvSpPr>
        <p:spPr>
          <a:xfrm>
            <a:off x="5719011" y="4940967"/>
            <a:ext cx="3545305" cy="1364332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 smtClean="0">
                <a:solidFill>
                  <a:schemeClr val="tx1"/>
                </a:solidFill>
              </a:rPr>
              <a:t>Demokrati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9" name="Afrundet rektangulær billedforklaring 8"/>
          <p:cNvSpPr/>
          <p:nvPr/>
        </p:nvSpPr>
        <p:spPr>
          <a:xfrm>
            <a:off x="9512971" y="4596061"/>
            <a:ext cx="2374232" cy="753979"/>
          </a:xfrm>
          <a:prstGeom prst="wedgeRoundRectCallout">
            <a:avLst>
              <a:gd name="adj1" fmla="val -52785"/>
              <a:gd name="adj2" fmla="val 10796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>
                <a:solidFill>
                  <a:schemeClr val="tx1"/>
                </a:solidFill>
              </a:rPr>
              <a:t>En tekst kan godt have flere </a:t>
            </a:r>
            <a:r>
              <a:rPr lang="da-DK" dirty="0" err="1" smtClean="0">
                <a:solidFill>
                  <a:schemeClr val="tx1"/>
                </a:solidFill>
              </a:rPr>
              <a:t>nodalpunkter</a:t>
            </a:r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93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  <p:bldP spid="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Ækvivalenskæde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3975"/>
          </a:xfrm>
        </p:spPr>
        <p:txBody>
          <a:bodyPr/>
          <a:lstStyle/>
          <a:p>
            <a:pPr lvl="1"/>
            <a:r>
              <a:rPr lang="da-DK" dirty="0" smtClean="0"/>
              <a:t>Ækvivalenskæden </a:t>
            </a:r>
            <a:r>
              <a:rPr lang="da-DK" dirty="0"/>
              <a:t>er ord, som afsenderen knytter til </a:t>
            </a:r>
            <a:r>
              <a:rPr lang="da-DK" dirty="0" err="1"/>
              <a:t>nodalpunktet</a:t>
            </a:r>
            <a:r>
              <a:rPr lang="da-DK" dirty="0" smtClean="0"/>
              <a:t>. </a:t>
            </a:r>
          </a:p>
          <a:p>
            <a:pPr lvl="1"/>
            <a:r>
              <a:rPr lang="da-DK" b="1" dirty="0" smtClean="0"/>
              <a:t>Ord </a:t>
            </a:r>
            <a:r>
              <a:rPr lang="da-DK" b="1" dirty="0"/>
              <a:t>som knytter sig til </a:t>
            </a:r>
            <a:r>
              <a:rPr lang="da-DK" b="1" dirty="0" err="1"/>
              <a:t>nodalpunktet</a:t>
            </a:r>
            <a:r>
              <a:rPr lang="da-DK" b="1" dirty="0"/>
              <a:t>, og som </a:t>
            </a:r>
            <a:r>
              <a:rPr lang="da-DK" b="1" dirty="0" smtClean="0"/>
              <a:t>også er </a:t>
            </a:r>
            <a:r>
              <a:rPr lang="da-DK" b="1" dirty="0"/>
              <a:t>med til at frame </a:t>
            </a:r>
            <a:r>
              <a:rPr lang="da-DK" b="1" dirty="0" err="1"/>
              <a:t>dirskursen</a:t>
            </a:r>
            <a:r>
              <a:rPr lang="da-DK" b="1" dirty="0" smtClean="0"/>
              <a:t>.</a:t>
            </a:r>
            <a:endParaRPr lang="da-DK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pic>
        <p:nvPicPr>
          <p:cNvPr id="7" name="Bille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756" y="3284537"/>
            <a:ext cx="6078488" cy="3397250"/>
          </a:xfrm>
          <a:prstGeom prst="rect">
            <a:avLst/>
          </a:prstGeom>
        </p:spPr>
      </p:pic>
      <p:sp>
        <p:nvSpPr>
          <p:cNvPr id="8" name="Tekstfelt 7"/>
          <p:cNvSpPr txBox="1"/>
          <p:nvPr/>
        </p:nvSpPr>
        <p:spPr>
          <a:xfrm>
            <a:off x="565827" y="4594225"/>
            <a:ext cx="2308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sz="2400" b="1" dirty="0" smtClean="0">
                <a:solidFill>
                  <a:schemeClr val="accent6">
                    <a:lumMod val="75000"/>
                  </a:schemeClr>
                </a:solidFill>
              </a:rPr>
              <a:t>Positiv </a:t>
            </a:r>
          </a:p>
          <a:p>
            <a:pPr algn="r"/>
            <a:r>
              <a:rPr lang="da-DK" sz="2400" b="1" dirty="0" smtClean="0">
                <a:solidFill>
                  <a:schemeClr val="accent6">
                    <a:lumMod val="75000"/>
                  </a:schemeClr>
                </a:solidFill>
              </a:rPr>
              <a:t>ækvivalenskæde</a:t>
            </a:r>
            <a:endParaRPr lang="da-DK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kstfelt 8"/>
          <p:cNvSpPr txBox="1"/>
          <p:nvPr/>
        </p:nvSpPr>
        <p:spPr>
          <a:xfrm>
            <a:off x="9106005" y="4594224"/>
            <a:ext cx="2308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b="1" dirty="0" smtClean="0">
                <a:solidFill>
                  <a:srgbClr val="C00000"/>
                </a:solidFill>
              </a:rPr>
              <a:t>Negativ</a:t>
            </a:r>
          </a:p>
          <a:p>
            <a:r>
              <a:rPr lang="da-DK" sz="2400" b="1" dirty="0" smtClean="0">
                <a:solidFill>
                  <a:srgbClr val="C00000"/>
                </a:solidFill>
              </a:rPr>
              <a:t>ækvivalenskæde</a:t>
            </a:r>
            <a:endParaRPr lang="da-DK" sz="2400" b="1" dirty="0">
              <a:solidFill>
                <a:srgbClr val="C00000"/>
              </a:solidFill>
            </a:endParaRPr>
          </a:p>
        </p:txBody>
      </p:sp>
      <p:sp>
        <p:nvSpPr>
          <p:cNvPr id="10" name="Venstre klammeparentes 9"/>
          <p:cNvSpPr/>
          <p:nvPr/>
        </p:nvSpPr>
        <p:spPr>
          <a:xfrm>
            <a:off x="2849072" y="3489325"/>
            <a:ext cx="656127" cy="2911476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Venstre klammeparentes 10"/>
          <p:cNvSpPr/>
          <p:nvPr/>
        </p:nvSpPr>
        <p:spPr>
          <a:xfrm rot="10800000">
            <a:off x="8373678" y="3489325"/>
            <a:ext cx="656127" cy="2911476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4640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3042341" y="902837"/>
            <a:ext cx="6240400" cy="187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4400" dirty="0" smtClean="0"/>
              <a:t>Udkants Danmark</a:t>
            </a:r>
            <a:endParaRPr lang="da-DK" sz="4400" dirty="0"/>
          </a:p>
        </p:txBody>
      </p:sp>
      <p:sp>
        <p:nvSpPr>
          <p:cNvPr id="6" name="Ellipse 5"/>
          <p:cNvSpPr/>
          <p:nvPr/>
        </p:nvSpPr>
        <p:spPr>
          <a:xfrm>
            <a:off x="800245" y="3253316"/>
            <a:ext cx="3166448" cy="174234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 smtClean="0">
                <a:solidFill>
                  <a:schemeClr val="tx1"/>
                </a:solidFill>
              </a:rPr>
              <a:t>Få uddannelser</a:t>
            </a:r>
            <a:endParaRPr lang="da-DK" sz="2800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3256890" y="3253316"/>
            <a:ext cx="3166448" cy="174234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 smtClean="0">
                <a:solidFill>
                  <a:schemeClr val="tx1"/>
                </a:solidFill>
              </a:rPr>
              <a:t>Belastede familier</a:t>
            </a:r>
            <a:endParaRPr lang="da-DK" sz="28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5713535" y="3253316"/>
            <a:ext cx="3166448" cy="174234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 err="1" smtClean="0">
                <a:solidFill>
                  <a:schemeClr val="tx1"/>
                </a:solidFill>
              </a:rPr>
              <a:t>Arbejds-løshed</a:t>
            </a:r>
            <a:endParaRPr lang="da-DK" sz="28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8170180" y="3253316"/>
            <a:ext cx="3166448" cy="174234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 smtClean="0">
                <a:solidFill>
                  <a:schemeClr val="tx1"/>
                </a:solidFill>
              </a:rPr>
              <a:t>Indbygger-flugt</a:t>
            </a:r>
            <a:endParaRPr lang="da-DK" sz="2800" dirty="0">
              <a:solidFill>
                <a:schemeClr val="tx1"/>
              </a:solidFill>
            </a:endParaRPr>
          </a:p>
        </p:txBody>
      </p:sp>
      <p:cxnSp>
        <p:nvCxnSpPr>
          <p:cNvPr id="15" name="Lige pilforbindelse 14"/>
          <p:cNvCxnSpPr/>
          <p:nvPr/>
        </p:nvCxnSpPr>
        <p:spPr>
          <a:xfrm flipH="1">
            <a:off x="2949262" y="2305609"/>
            <a:ext cx="1017431" cy="104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ge pilforbindelse 16"/>
          <p:cNvCxnSpPr/>
          <p:nvPr/>
        </p:nvCxnSpPr>
        <p:spPr>
          <a:xfrm flipH="1">
            <a:off x="4990564" y="2753243"/>
            <a:ext cx="276895" cy="50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Lige pilforbindelse 20"/>
          <p:cNvCxnSpPr/>
          <p:nvPr/>
        </p:nvCxnSpPr>
        <p:spPr>
          <a:xfrm>
            <a:off x="6915955" y="2753243"/>
            <a:ext cx="180304" cy="511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Lige pilforbindelse 23"/>
          <p:cNvCxnSpPr/>
          <p:nvPr/>
        </p:nvCxnSpPr>
        <p:spPr>
          <a:xfrm>
            <a:off x="8161986" y="2367168"/>
            <a:ext cx="914400" cy="981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Højrepil 28"/>
          <p:cNvSpPr/>
          <p:nvPr/>
        </p:nvSpPr>
        <p:spPr>
          <a:xfrm>
            <a:off x="2680854" y="5103722"/>
            <a:ext cx="7002008" cy="1076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600" dirty="0" smtClean="0"/>
              <a:t>Ækvivalenskæde</a:t>
            </a:r>
            <a:endParaRPr lang="da-DK" dirty="0"/>
          </a:p>
        </p:txBody>
      </p:sp>
      <p:sp>
        <p:nvSpPr>
          <p:cNvPr id="2" name="Tekstfelt 1"/>
          <p:cNvSpPr txBox="1"/>
          <p:nvPr/>
        </p:nvSpPr>
        <p:spPr>
          <a:xfrm>
            <a:off x="9621168" y="0"/>
            <a:ext cx="2570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800" smtClean="0"/>
              <a:t>Eksempel</a:t>
            </a:r>
            <a:endParaRPr lang="da-DK" sz="4800"/>
          </a:p>
        </p:txBody>
      </p:sp>
      <p:sp>
        <p:nvSpPr>
          <p:cNvPr id="3" name="Tekstfelt 2"/>
          <p:cNvSpPr txBox="1"/>
          <p:nvPr/>
        </p:nvSpPr>
        <p:spPr>
          <a:xfrm>
            <a:off x="9682862" y="718171"/>
            <a:ext cx="2460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smtClean="0">
                <a:solidFill>
                  <a:schemeClr val="accent6">
                    <a:lumMod val="75000"/>
                  </a:schemeClr>
                </a:solidFill>
              </a:rPr>
              <a:t>Positiv ækvivalenskæde</a:t>
            </a:r>
            <a:endParaRPr lang="da-DK" b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9" grpId="0" animBg="1"/>
    </p:bldLst>
  </p:timing>
</p:sld>
</file>

<file path=ppt/theme/theme1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11430</TotalTime>
  <Words>452</Words>
  <Application>Microsoft Macintosh PowerPoint</Application>
  <PresentationFormat>Widescreen</PresentationFormat>
  <Paragraphs>84</Paragraphs>
  <Slides>22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22</vt:i4>
      </vt:variant>
    </vt:vector>
  </HeadingPairs>
  <TitlesOfParts>
    <vt:vector size="28" baseType="lpstr">
      <vt:lpstr>Calibri</vt:lpstr>
      <vt:lpstr>Calibri Light</vt:lpstr>
      <vt:lpstr>Chalkboard</vt:lpstr>
      <vt:lpstr>Wingdings</vt:lpstr>
      <vt:lpstr>Arial</vt:lpstr>
      <vt:lpstr>Kontortema</vt:lpstr>
      <vt:lpstr>Diskursanalyse</vt:lpstr>
      <vt:lpstr>Sproget er ikke uskyldigt!</vt:lpstr>
      <vt:lpstr>Hvad er en diskurs?</vt:lpstr>
      <vt:lpstr>Sproget er ikke uskyldigt</vt:lpstr>
      <vt:lpstr>Diskurs</vt:lpstr>
      <vt:lpstr>Diskursanalyse</vt:lpstr>
      <vt:lpstr>Nodalpunkt</vt:lpstr>
      <vt:lpstr>Ækvivalenskæde</vt:lpstr>
      <vt:lpstr>PowerPoint-præsentation</vt:lpstr>
      <vt:lpstr>PowerPoint-præsentation</vt:lpstr>
      <vt:lpstr>Diskursanalyse</vt:lpstr>
      <vt:lpstr>Differenskæde</vt:lpstr>
      <vt:lpstr>Hegemoni</vt:lpstr>
      <vt:lpstr>Diskurs kan forandres</vt:lpstr>
      <vt:lpstr>Visuel diskurs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Øvelse</vt:lpstr>
    </vt:vector>
  </TitlesOfParts>
  <Company>Mercantec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Diskursanalyse</dc:title>
  <dc:creator>Jakob Lundbøl</dc:creator>
  <cp:lastModifiedBy>Bjørg Elisabeth T. Andersen</cp:lastModifiedBy>
  <cp:revision>131</cp:revision>
  <dcterms:created xsi:type="dcterms:W3CDTF">2016-03-15T09:28:33Z</dcterms:created>
  <dcterms:modified xsi:type="dcterms:W3CDTF">2019-02-04T11:02:05Z</dcterms:modified>
</cp:coreProperties>
</file>